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10" r:id="rId5"/>
    <p:sldMasterId id="2147483728" r:id="rId6"/>
    <p:sldMasterId id="2147483752" r:id="rId7"/>
  </p:sldMasterIdLst>
  <p:notesMasterIdLst>
    <p:notesMasterId r:id="rId12"/>
  </p:notesMasterIdLst>
  <p:handoutMasterIdLst>
    <p:handoutMasterId r:id="rId13"/>
  </p:handoutMasterIdLst>
  <p:sldIdLst>
    <p:sldId id="258" r:id="rId8"/>
    <p:sldId id="259" r:id="rId9"/>
    <p:sldId id="260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66">
          <p15:clr>
            <a:srgbClr val="A4A3A4"/>
          </p15:clr>
        </p15:guide>
        <p15:guide id="2" orient="horz" pos="3889">
          <p15:clr>
            <a:srgbClr val="A4A3A4"/>
          </p15:clr>
        </p15:guide>
        <p15:guide id="3" orient="horz" pos="2381">
          <p15:clr>
            <a:srgbClr val="A4A3A4"/>
          </p15:clr>
        </p15:guide>
        <p15:guide id="4" orient="horz" pos="1622">
          <p15:clr>
            <a:srgbClr val="A4A3A4"/>
          </p15:clr>
        </p15:guide>
        <p15:guide id="5" orient="horz" pos="3138">
          <p15:clr>
            <a:srgbClr val="A4A3A4"/>
          </p15:clr>
        </p15:guide>
        <p15:guide id="6" pos="2880">
          <p15:clr>
            <a:srgbClr val="A4A3A4"/>
          </p15:clr>
        </p15:guide>
        <p15:guide id="7" pos="287">
          <p15:clr>
            <a:srgbClr val="A4A3A4"/>
          </p15:clr>
        </p15:guide>
        <p15:guide id="8" pos="5473">
          <p15:clr>
            <a:srgbClr val="A4A3A4"/>
          </p15:clr>
        </p15:guide>
        <p15:guide id="9" pos="1586">
          <p15:clr>
            <a:srgbClr val="A4A3A4"/>
          </p15:clr>
        </p15:guide>
        <p15:guide id="10" pos="417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CC7022"/>
    <a:srgbClr val="D27122"/>
    <a:srgbClr val="CE5F20"/>
    <a:srgbClr val="822C1F"/>
    <a:srgbClr val="DF9423"/>
    <a:srgbClr val="BA5E23"/>
    <a:srgbClr val="D47228"/>
    <a:srgbClr val="C45927"/>
    <a:srgbClr val="7072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510" y="90"/>
      </p:cViewPr>
      <p:guideLst>
        <p:guide orient="horz" pos="866"/>
        <p:guide orient="horz" pos="3889"/>
        <p:guide orient="horz" pos="2381"/>
        <p:guide orient="horz" pos="1622"/>
        <p:guide orient="horz" pos="3138"/>
        <p:guide pos="2880"/>
        <p:guide pos="287"/>
        <p:guide pos="5473"/>
        <p:guide pos="1586"/>
        <p:guide pos="417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6631844982966992"/>
          <c:y val="2.7521086150803953E-2"/>
          <c:w val="0.79318268063090103"/>
          <c:h val="0.60173668291905402"/>
        </c:manualLayout>
      </c:layout>
      <c:barChart>
        <c:barDir val="col"/>
        <c:grouping val="clustered"/>
        <c:varyColors val="0"/>
        <c:ser>
          <c:idx val="1"/>
          <c:order val="1"/>
          <c:tx>
            <c:v>LDA</c:v>
          </c:tx>
          <c:spPr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D0</c:v>
                </c:pt>
                <c:pt idx="1">
                  <c:v>D1</c:v>
                </c:pt>
                <c:pt idx="2">
                  <c:v>D2</c:v>
                </c:pt>
                <c:pt idx="3">
                  <c:v>D3</c:v>
                </c:pt>
                <c:pt idx="4">
                  <c:v>D4</c:v>
                </c:pt>
                <c:pt idx="5">
                  <c:v>D5</c:v>
                </c:pt>
                <c:pt idx="6">
                  <c:v>D6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70.766000000000005</c:v>
                </c:pt>
                <c:pt idx="2">
                  <c:v>73.001000000000005</c:v>
                </c:pt>
                <c:pt idx="6">
                  <c:v>77.384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95827840"/>
        <c:axId val="495828400"/>
      </c:barChart>
      <c:lineChart>
        <c:grouping val="standard"/>
        <c:varyColors val="0"/>
        <c:ser>
          <c:idx val="0"/>
          <c:order val="0"/>
          <c:tx>
            <c:v>DNN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D0</c:v>
                </c:pt>
                <c:pt idx="1">
                  <c:v>D1</c:v>
                </c:pt>
                <c:pt idx="2">
                  <c:v>D2</c:v>
                </c:pt>
                <c:pt idx="3">
                  <c:v>D3</c:v>
                </c:pt>
                <c:pt idx="4">
                  <c:v>D4</c:v>
                </c:pt>
                <c:pt idx="5">
                  <c:v>D5</c:v>
                </c:pt>
                <c:pt idx="6">
                  <c:v>D6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77.917000000000002</c:v>
                </c:pt>
                <c:pt idx="1">
                  <c:v>79.188000000000002</c:v>
                </c:pt>
                <c:pt idx="2">
                  <c:v>77.441000000000003</c:v>
                </c:pt>
                <c:pt idx="3">
                  <c:v>81.671999999999997</c:v>
                </c:pt>
                <c:pt idx="4">
                  <c:v>80.626000000000005</c:v>
                </c:pt>
                <c:pt idx="5">
                  <c:v>80.37</c:v>
                </c:pt>
                <c:pt idx="6">
                  <c:v>81.430000000000007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95827840"/>
        <c:axId val="495828400"/>
      </c:lineChart>
      <c:catAx>
        <c:axId val="4958278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/>
                  <a:t>Data </a:t>
                </a:r>
                <a:r>
                  <a:rPr lang="en-US" b="1" dirty="0" smtClean="0"/>
                  <a:t>Partition</a:t>
                </a:r>
              </a:p>
              <a:p>
                <a:pPr>
                  <a:defRPr b="1"/>
                </a:pPr>
                <a:r>
                  <a:rPr lang="en-US" b="1" dirty="0" smtClean="0"/>
                  <a:t>(Ordered by Increasing Complexity)</a:t>
                </a:r>
                <a:endParaRPr lang="en-US" b="1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5828400"/>
        <c:crosses val="autoZero"/>
        <c:auto val="0"/>
        <c:lblAlgn val="ctr"/>
        <c:lblOffset val="100"/>
        <c:tickMarkSkip val="1"/>
        <c:noMultiLvlLbl val="0"/>
      </c:catAx>
      <c:valAx>
        <c:axId val="495828400"/>
        <c:scaling>
          <c:orientation val="minMax"/>
          <c:min val="7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Clasification Accuracy (%)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5827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F0A31A-19FD-E948-84FE-618494EECCDF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7CE1B3-C980-6846-8849-6B0FF407A7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663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jpg>
</file>

<file path=ppt/media/image15.jpg>
</file>

<file path=ppt/media/image16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4DB9A1-F6A1-9D40-82E7-3633A601FD23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F5324A-0D9B-9A43-AE72-6DBF244396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889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514600"/>
            <a:ext cx="9144000" cy="1828800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320" y="4800600"/>
            <a:ext cx="8595360" cy="4572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Presenter </a:t>
            </a:r>
            <a:r>
              <a:rPr lang="en-US" dirty="0" err="1" smtClean="0"/>
              <a:t>Name(S</a:t>
            </a:r>
            <a:r>
              <a:rPr lang="en-US" dirty="0" smtClean="0"/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58000" y="6356350"/>
            <a:ext cx="1600200" cy="365125"/>
          </a:xfrm>
        </p:spPr>
        <p:txBody>
          <a:bodyPr wrap="none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2968F0E1-7F3B-9143-ABF4-576BF984EE9D}" type="datetime4">
              <a:rPr lang="en-US" smtClean="0"/>
              <a:pPr/>
              <a:t>January 31,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/>
          <a:lstStyle>
            <a:lvl1pPr>
              <a:defRPr sz="9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274320" y="5257800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presenter organization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274320" y="5540477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presentation event or location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4320" y="6400800"/>
            <a:ext cx="825500" cy="228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EC9E1B29-BB0A-6F4C-B722-8E1615AD5B92}" type="datetime4">
              <a:rPr lang="en-US" smtClean="0"/>
              <a:t>January 31,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7C9FC54F-BADF-E049-AC96-4BCC3331ED95}" type="datetime4">
              <a:rPr lang="en-US" smtClean="0"/>
              <a:t>January 31, 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0" y="2514600"/>
            <a:ext cx="9144000" cy="1828800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320" y="4800600"/>
            <a:ext cx="8595360" cy="4572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70727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Presenter </a:t>
            </a:r>
            <a:r>
              <a:rPr lang="en-US" dirty="0" err="1" smtClean="0"/>
              <a:t>Name(S</a:t>
            </a:r>
            <a:r>
              <a:rPr lang="en-US" dirty="0" smtClean="0"/>
              <a:t>)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274320" y="5257800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Click to add presenter organization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274320" y="5540477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Click to add presentation event or location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4320" y="6400800"/>
            <a:ext cx="825500" cy="228600"/>
          </a:xfrm>
          <a:prstGeom prst="rect">
            <a:avLst/>
          </a:prstGeom>
        </p:spPr>
      </p:pic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7699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9570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sz="half" idx="1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sz="half" idx="13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350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/>
          <p:cNvSpPr>
            <a:spLocks noGrp="1"/>
          </p:cNvSpPr>
          <p:nvPr>
            <p:ph sz="half"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sz="half"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67408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13008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945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>
              <a:defRPr sz="2000">
                <a:solidFill>
                  <a:srgbClr val="242424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rgbClr val="242424"/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rgbClr val="242424"/>
                </a:solidFill>
                <a:latin typeface="Arial"/>
                <a:cs typeface="Arial"/>
              </a:defRPr>
            </a:lvl3pPr>
            <a:lvl4pPr>
              <a:defRPr sz="1400">
                <a:solidFill>
                  <a:srgbClr val="242424"/>
                </a:solidFill>
                <a:latin typeface="Arial"/>
                <a:cs typeface="Arial"/>
              </a:defRPr>
            </a:lvl4pPr>
            <a:lvl5pPr>
              <a:defRPr sz="1400">
                <a:solidFill>
                  <a:srgbClr val="24242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591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3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710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9" name="Date Placeholder 8"/>
          <p:cNvSpPr>
            <a:spLocks noGrp="1"/>
          </p:cNvSpPr>
          <p:nvPr userDrawn="1">
            <p:ph type="dt" sz="half" idx="10"/>
          </p:nvPr>
        </p:nvSpPr>
        <p:spPr>
          <a:xfrm>
            <a:off x="6858000" y="6356350"/>
            <a:ext cx="1600200" cy="365125"/>
          </a:xfrm>
        </p:spPr>
        <p:txBody>
          <a:bodyPr lIns="0" tIns="0" rIns="0" bIns="0"/>
          <a:lstStyle>
            <a:lvl1pPr algn="r">
              <a:defRPr sz="900">
                <a:latin typeface="Arial"/>
                <a:cs typeface="Arial"/>
              </a:defRPr>
            </a:lvl1pPr>
          </a:lstStyle>
          <a:p>
            <a:fld id="{986A3075-B438-A046-B8ED-DAC2C54F11BB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 userDrawn="1">
            <p:ph type="ftr" sz="quarter" idx="12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/>
          <a:lstStyle>
            <a:lvl1pPr algn="l">
              <a:defRPr sz="900" b="1">
                <a:solidFill>
                  <a:srgbClr val="707276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4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5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537656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46373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7344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0" y="2514600"/>
            <a:ext cx="9144000" cy="1828800"/>
          </a:xfrm>
          <a:prstGeom prst="rect">
            <a:avLst/>
          </a:prstGeo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/>
          <a:lstStyle>
            <a:lvl1pPr>
              <a:defRPr sz="9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4320" y="6400800"/>
            <a:ext cx="825500" cy="228600"/>
          </a:xfrm>
          <a:prstGeom prst="rect">
            <a:avLst/>
          </a:prstGeom>
        </p:spPr>
      </p:pic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320" y="4800600"/>
            <a:ext cx="8595360" cy="4572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Presenter </a:t>
            </a:r>
            <a:r>
              <a:rPr lang="en-US" dirty="0" err="1" smtClean="0"/>
              <a:t>Name(S</a:t>
            </a:r>
            <a:r>
              <a:rPr lang="en-US" dirty="0" smtClean="0"/>
              <a:t>)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274320" y="5257800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presenter organization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274320" y="5540477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presentation event or location</a:t>
            </a:r>
          </a:p>
        </p:txBody>
      </p:sp>
    </p:spTree>
    <p:extLst>
      <p:ext uri="{BB962C8B-B14F-4D97-AF65-F5344CB8AC3E}">
        <p14:creationId xmlns:p14="http://schemas.microsoft.com/office/powerpoint/2010/main" val="31699113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43566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sz="half" idx="1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5" name="Content Placeholder 2"/>
          <p:cNvSpPr>
            <a:spLocks noGrp="1"/>
          </p:cNvSpPr>
          <p:nvPr>
            <p:ph sz="half" idx="13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985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2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2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9" name="Content Placeholder 2"/>
          <p:cNvSpPr>
            <a:spLocks noGrp="1"/>
          </p:cNvSpPr>
          <p:nvPr>
            <p:ph sz="half"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Content Placeholder 2"/>
          <p:cNvSpPr>
            <a:spLocks noGrp="1"/>
          </p:cNvSpPr>
          <p:nvPr>
            <p:ph sz="half"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32877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4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5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9625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2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4736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937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 userDrawn="1">
            <p:ph sz="half" idx="1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 userDrawn="1">
            <p:ph type="dt" sz="half" idx="10"/>
          </p:nvPr>
        </p:nvSpPr>
        <p:spPr>
          <a:xfrm>
            <a:off x="6858000" y="6356350"/>
            <a:ext cx="1600200" cy="365125"/>
          </a:xfrm>
        </p:spPr>
        <p:txBody>
          <a:bodyPr lIns="0" tIns="0" rIns="0" bIns="0"/>
          <a:lstStyle>
            <a:lvl1pPr algn="r">
              <a:defRPr sz="900">
                <a:latin typeface="Arial"/>
                <a:cs typeface="Arial"/>
              </a:defRPr>
            </a:lvl1pPr>
          </a:lstStyle>
          <a:p>
            <a:fld id="{F94078E1-36D5-174D-8FFC-59889EFD308B}" type="datetime4">
              <a:rPr lang="en-US" smtClean="0"/>
              <a:pPr/>
              <a:t>January 31,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 userDrawn="1"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/>
          <a:lstStyle>
            <a:lvl1pPr algn="l">
              <a:defRPr sz="900" b="1">
                <a:solidFill>
                  <a:srgbClr val="707276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idx="13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idx="14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390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5" name="Content Placeholder 2"/>
          <p:cNvSpPr>
            <a:spLocks noGrp="1"/>
          </p:cNvSpPr>
          <p:nvPr>
            <p:ph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944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00552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40070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0" y="2514600"/>
            <a:ext cx="9144000" cy="1828800"/>
          </a:xfrm>
          <a:prstGeom prst="rect">
            <a:avLst/>
          </a:prstGeo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320" y="4800600"/>
            <a:ext cx="8595360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70727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Presenter </a:t>
            </a:r>
            <a:r>
              <a:rPr lang="en-US" dirty="0" err="1" smtClean="0"/>
              <a:t>Name(S</a:t>
            </a:r>
            <a:r>
              <a:rPr lang="en-US" dirty="0" smtClean="0"/>
              <a:t>)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274320" y="5257800"/>
            <a:ext cx="8595360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Click to add presenter organization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274320" y="5540477"/>
            <a:ext cx="8595360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Click to add presentation event or location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4320" y="6400800"/>
            <a:ext cx="825500" cy="228600"/>
          </a:xfrm>
          <a:prstGeom prst="rect">
            <a:avLst/>
          </a:prstGeom>
        </p:spPr>
      </p:pic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178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64254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/>
          <p:cNvSpPr>
            <a:spLocks noGrp="1"/>
          </p:cNvSpPr>
          <p:nvPr>
            <p:ph sz="half" idx="1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3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386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/>
          <p:cNvSpPr>
            <a:spLocks noGrp="1"/>
          </p:cNvSpPr>
          <p:nvPr>
            <p:ph sz="half"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sz="half"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42384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4137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0762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 userDrawn="1"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 userDrawn="1">
            <p:ph type="dt" sz="half" idx="10"/>
          </p:nvPr>
        </p:nvSpPr>
        <p:spPr>
          <a:xfrm>
            <a:off x="6858000" y="6356350"/>
            <a:ext cx="1600200" cy="365125"/>
          </a:xfrm>
        </p:spPr>
        <p:txBody>
          <a:bodyPr lIns="0" tIns="0" rIns="0" bIns="0"/>
          <a:lstStyle>
            <a:lvl1pPr algn="r">
              <a:defRPr sz="900">
                <a:latin typeface="Arial"/>
                <a:cs typeface="Arial"/>
              </a:defRPr>
            </a:lvl1pPr>
          </a:lstStyle>
          <a:p>
            <a:fld id="{CBFBE8CF-7B3F-084A-A68D-3CB51534AE1D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 userDrawn="1"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5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/>
          <a:lstStyle>
            <a:lvl1pPr algn="l">
              <a:defRPr sz="900" b="1">
                <a:solidFill>
                  <a:srgbClr val="707276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 userDrawn="1"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 userDrawn="1">
            <p:ph type="dt" sz="half" idx="10"/>
          </p:nvPr>
        </p:nvSpPr>
        <p:spPr>
          <a:xfrm>
            <a:off x="6858000" y="6356350"/>
            <a:ext cx="1600200" cy="365125"/>
          </a:xfrm>
        </p:spPr>
        <p:txBody>
          <a:bodyPr lIns="0" tIns="0" rIns="0" bIns="0"/>
          <a:lstStyle>
            <a:lvl1pPr algn="r">
              <a:defRPr sz="900">
                <a:latin typeface="Arial"/>
                <a:cs typeface="Arial"/>
              </a:defRPr>
            </a:lvl1pPr>
          </a:lstStyle>
          <a:p>
            <a:fld id="{D3C40767-C724-B144-B5E2-42217A78B772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 userDrawn="1"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707276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 userDrawn="1"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fld id="{BD363373-6C73-B64D-B353-B00504264C42}" type="datetime4">
              <a:rPr lang="en-US" smtClean="0"/>
              <a:t>January 31, 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707276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D8E5F392-D2AB-2D47-80D1-E840E5811C5F}" type="datetime4">
              <a:rPr lang="en-US" smtClean="0"/>
              <a:t>January 31, 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E3E99183-6CD6-4C48-9A9D-51FCA5064174}" type="datetime4">
              <a:rPr lang="en-US" smtClean="0"/>
              <a:t>January 31, 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5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FF90D8D6-7E2C-CF4E-8689-7F635B16462F}" type="datetime4">
              <a:rPr lang="en-US" smtClean="0"/>
              <a:t>January 31, 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5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2.jp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3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5.jp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em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slideLayout" Target="../slideLayouts/slideLayout36.xml"/><Relationship Id="rId7" Type="http://schemas.openxmlformats.org/officeDocument/2006/relationships/theme" Target="../theme/theme4.xml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38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37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opper_PowerPoint_Background_08-19-2011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8595360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8847B0AD-4045-D246-BDAD-F671F36BE5C4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318623" y="219456"/>
            <a:ext cx="1600200" cy="812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7" r:id="rId5"/>
    <p:sldLayoutId id="2147483654" r:id="rId6"/>
    <p:sldLayoutId id="2147483663" r:id="rId7"/>
    <p:sldLayoutId id="2147483664" r:id="rId8"/>
    <p:sldLayoutId id="2147483665" r:id="rId9"/>
    <p:sldLayoutId id="2147483661" r:id="rId10"/>
    <p:sldLayoutId id="2147483662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latinLnBrk="0" hangingPunct="1">
        <a:spcBef>
          <a:spcPct val="0"/>
        </a:spcBef>
        <a:buNone/>
        <a:defRPr sz="2600" b="1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2000" kern="1200">
          <a:solidFill>
            <a:schemeClr val="accent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Tx/>
        <a:buBlip>
          <a:blip r:embed="rId16"/>
        </a:buBlip>
        <a:defRPr sz="1800" kern="1200">
          <a:solidFill>
            <a:schemeClr val="accent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7"/>
        </a:buBlip>
        <a:defRPr sz="1600" kern="1200">
          <a:solidFill>
            <a:schemeClr val="accent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8"/>
        </a:buBlip>
        <a:defRPr sz="1400" kern="1200">
          <a:solidFill>
            <a:schemeClr val="accent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1400" kern="1200">
          <a:solidFill>
            <a:schemeClr val="accent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latinum_PowerPoint_Background_08-19-2011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8595360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324344" y="219456"/>
            <a:ext cx="1600200" cy="812800"/>
          </a:xfrm>
          <a:prstGeom prst="rect">
            <a:avLst/>
          </a:prstGeom>
        </p:spPr>
      </p:pic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3040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4" r:id="rId3"/>
    <p:sldLayoutId id="2147483715" r:id="rId4"/>
    <p:sldLayoutId id="2147483716" r:id="rId5"/>
    <p:sldLayoutId id="2147483717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latinLnBrk="0" hangingPunct="1">
        <a:spcBef>
          <a:spcPct val="0"/>
        </a:spcBef>
        <a:buNone/>
        <a:defRPr sz="2600" b="1" kern="1200">
          <a:solidFill>
            <a:srgbClr val="CC702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2000" kern="1200">
          <a:solidFill>
            <a:schemeClr val="accent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16"/>
        </a:buBlip>
        <a:defRPr sz="1800" kern="1200">
          <a:solidFill>
            <a:schemeClr val="accent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7"/>
        </a:buBlip>
        <a:defRPr sz="1600" kern="1200">
          <a:solidFill>
            <a:schemeClr val="accent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8"/>
        </a:buBlip>
        <a:defRPr sz="1400" kern="1200">
          <a:solidFill>
            <a:schemeClr val="accent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1400" kern="1200">
          <a:solidFill>
            <a:schemeClr val="accent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Silver_PowerPoint_Background_08-19-2011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8595360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318623" y="219456"/>
            <a:ext cx="16002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15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40" r:id="rId3"/>
    <p:sldLayoutId id="2147483741" r:id="rId4"/>
    <p:sldLayoutId id="2147483742" r:id="rId5"/>
    <p:sldLayoutId id="2147483743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6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2000" kern="1200">
          <a:solidFill>
            <a:srgbClr val="242424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16"/>
        </a:buBlip>
        <a:defRPr sz="1800" kern="1200">
          <a:solidFill>
            <a:srgbClr val="242424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7"/>
        </a:buBlip>
        <a:defRPr sz="1600" kern="1200">
          <a:solidFill>
            <a:srgbClr val="242424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8"/>
        </a:buBlip>
        <a:defRPr sz="1400" kern="1200">
          <a:solidFill>
            <a:srgbClr val="242424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1400" kern="1200">
          <a:solidFill>
            <a:srgbClr val="242424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8595360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24344" y="219456"/>
            <a:ext cx="16002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6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600" b="1" kern="1200">
          <a:solidFill>
            <a:srgbClr val="CC702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9"/>
        </a:buBlip>
        <a:defRPr sz="2000" kern="1200">
          <a:solidFill>
            <a:srgbClr val="242424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10"/>
        </a:buBlip>
        <a:defRPr sz="1800" kern="1200">
          <a:solidFill>
            <a:srgbClr val="242424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1"/>
        </a:buBlip>
        <a:defRPr sz="1600" kern="1200">
          <a:solidFill>
            <a:srgbClr val="242424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2"/>
        </a:buBlip>
        <a:defRPr sz="1400" kern="1200">
          <a:solidFill>
            <a:srgbClr val="242424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9"/>
        </a:buBlip>
        <a:defRPr sz="1400" kern="1200">
          <a:solidFill>
            <a:srgbClr val="242424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Fiery Future: Tracking the Grass-Fire Cycle from Space</a:t>
            </a:r>
            <a:br>
              <a:rPr lang="en-US" dirty="0" smtClean="0"/>
            </a:br>
            <a:r>
              <a:rPr lang="en-US" sz="1600" dirty="0" smtClean="0"/>
              <a:t>Kyle Larson, Aaron Tuor</a:t>
            </a:r>
            <a:endParaRPr lang="en-US" sz="1600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86869" y="1313318"/>
            <a:ext cx="5406676" cy="547312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Science Questions</a:t>
            </a:r>
          </a:p>
          <a:p>
            <a:pPr lvl="1"/>
            <a:r>
              <a:rPr lang="en-US" dirty="0" smtClean="0"/>
              <a:t>Can DL improve our ability to detect invasive annual grasses that are altering wildfire regimes in the West?  </a:t>
            </a:r>
            <a:r>
              <a:rPr lang="en-US" dirty="0" smtClean="0">
                <a:solidFill>
                  <a:srgbClr val="FF0000"/>
                </a:solidFill>
              </a:rPr>
              <a:t>YES!</a:t>
            </a:r>
          </a:p>
          <a:p>
            <a:pPr lvl="1"/>
            <a:r>
              <a:rPr lang="en-US" dirty="0" smtClean="0"/>
              <a:t>Can we better exploit the deluge of spatiotemporal “Big Earth Data” using DL techniques?  </a:t>
            </a:r>
            <a:r>
              <a:rPr lang="en-US" dirty="0" smtClean="0">
                <a:solidFill>
                  <a:srgbClr val="FF0000"/>
                </a:solidFill>
              </a:rPr>
              <a:t>YES, although there’s still a data bottleneck </a:t>
            </a:r>
          </a:p>
          <a:p>
            <a:pPr lvl="1"/>
            <a:endParaRPr lang="en-US" dirty="0"/>
          </a:p>
          <a:p>
            <a:r>
              <a:rPr lang="en-US" dirty="0" smtClean="0"/>
              <a:t>Why it matters</a:t>
            </a:r>
          </a:p>
          <a:p>
            <a:pPr lvl="1"/>
            <a:r>
              <a:rPr lang="en-US" dirty="0" smtClean="0"/>
              <a:t>More efficient and sophisticated analytical techniques are needed to realize the full potential of Big Earth Data as we enter into the era of the Data Deluge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Spatiotemporal Data</a:t>
            </a:r>
          </a:p>
          <a:p>
            <a:pPr lvl="1"/>
            <a:r>
              <a:rPr lang="en-US" dirty="0" smtClean="0"/>
              <a:t>6600+ field measurements through the West</a:t>
            </a:r>
          </a:p>
          <a:p>
            <a:pPr lvl="1"/>
            <a:r>
              <a:rPr lang="en-US" dirty="0" smtClean="0"/>
              <a:t>53 biophysical &amp; climatic variables</a:t>
            </a:r>
          </a:p>
          <a:p>
            <a:pPr lvl="1"/>
            <a:r>
              <a:rPr lang="en-US" dirty="0" smtClean="0"/>
              <a:t>MODIS annual peak-NDVI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Landsat-7 ETM+ annual &amp; seasonal NDVI, full spectrum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MODIS annual &amp; seasonal EVI, partial spectrum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Developed Google Earth Engine algorithms for pre-analysis and extraction of Earth imagery</a:t>
            </a:r>
          </a:p>
          <a:p>
            <a:endParaRPr lang="en-US" dirty="0" smtClean="0"/>
          </a:p>
          <a:p>
            <a:r>
              <a:rPr lang="en-US" dirty="0" smtClean="0"/>
              <a:t>Metrics &amp; Progress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October</a:t>
            </a:r>
            <a:r>
              <a:rPr lang="en-US" dirty="0" smtClean="0"/>
              <a:t>: Train DNN to achieve better accuracy than original LDA model using same variable set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November</a:t>
            </a:r>
            <a:r>
              <a:rPr lang="en-US" dirty="0" smtClean="0"/>
              <a:t>: Improve learning through use of complimentary NDVI and full spectrum imagery from Landsat-7 ETM+ platform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</a:rPr>
              <a:t>Tested DNN models with different aggregations of MODIS &amp; Landsat data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Dec-Jan</a:t>
            </a:r>
            <a:r>
              <a:rPr lang="en-US" dirty="0" smtClean="0"/>
              <a:t>: Identify best-performing NN model and apply trained model in geographic space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Currently running experiments with CNN and RNN </a:t>
            </a:r>
            <a:r>
              <a:rPr lang="en-US" dirty="0" smtClean="0">
                <a:solidFill>
                  <a:srgbClr val="FF0000"/>
                </a:solidFill>
              </a:rPr>
              <a:t>models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</a:rPr>
              <a:t>Begin working on a publication</a:t>
            </a:r>
          </a:p>
          <a:p>
            <a:pPr lvl="2"/>
            <a:endParaRPr lang="en-US" dirty="0">
              <a:solidFill>
                <a:srgbClr val="FF0000"/>
              </a:solidFill>
            </a:endParaRPr>
          </a:p>
          <a:p>
            <a:r>
              <a:rPr lang="en-US" dirty="0" smtClean="0"/>
              <a:t>Possible Future Work</a:t>
            </a:r>
          </a:p>
          <a:p>
            <a:pPr lvl="1"/>
            <a:r>
              <a:rPr lang="en-US" dirty="0" smtClean="0"/>
              <a:t>Deploy </a:t>
            </a:r>
            <a:r>
              <a:rPr lang="en-US" dirty="0"/>
              <a:t>land observation </a:t>
            </a:r>
            <a:r>
              <a:rPr lang="en-US" dirty="0" smtClean="0"/>
              <a:t>DL architectures on Google or other cloud platforms to reduce data bottleneck</a:t>
            </a:r>
          </a:p>
          <a:p>
            <a:pPr lvl="1"/>
            <a:r>
              <a:rPr lang="en-US" dirty="0" smtClean="0"/>
              <a:t>Craft DL approaches for in-season monitoring of invasive annual grasses and subsequent effects on fire risk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48474-CAA3-8E40-B408-6A24227704F1}" type="datetime4">
              <a:rPr lang="en-US" smtClean="0"/>
              <a:t>January 31, 2018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9624" y="1354362"/>
            <a:ext cx="2934610" cy="2182872"/>
          </a:xfrm>
          <a:prstGeom prst="rect">
            <a:avLst/>
          </a:prstGeom>
        </p:spPr>
      </p:pic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4431233"/>
              </p:ext>
            </p:extLst>
          </p:nvPr>
        </p:nvGraphicFramePr>
        <p:xfrm>
          <a:off x="5694521" y="3821748"/>
          <a:ext cx="3449479" cy="25346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6577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RNN and CNN Models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A3075-B438-A046-B8ED-DAC2C54F11BB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Cube 8"/>
          <p:cNvSpPr/>
          <p:nvPr/>
        </p:nvSpPr>
        <p:spPr>
          <a:xfrm>
            <a:off x="540327" y="1371601"/>
            <a:ext cx="1967345" cy="1898073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LandSat</a:t>
            </a:r>
            <a:endParaRPr lang="en-US" dirty="0" smtClean="0"/>
          </a:p>
          <a:p>
            <a:pPr algn="ctr"/>
            <a:r>
              <a:rPr lang="en-US" dirty="0" smtClean="0"/>
              <a:t>Full Spectrum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 rot="18876267">
            <a:off x="2057409" y="2528463"/>
            <a:ext cx="1544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Spectral band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65018" y="3392725"/>
            <a:ext cx="1579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Year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rot="16200000">
            <a:off x="-533396" y="1925783"/>
            <a:ext cx="1729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Season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170709" y="5292436"/>
            <a:ext cx="907473" cy="15932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2003</a:t>
            </a:r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2376062" y="5292436"/>
            <a:ext cx="907473" cy="15932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2004</a:t>
            </a:r>
            <a:endParaRPr lang="en-US" sz="1400" dirty="0"/>
          </a:p>
        </p:txBody>
      </p:sp>
      <p:sp>
        <p:nvSpPr>
          <p:cNvPr id="15" name="Rectangle 14"/>
          <p:cNvSpPr/>
          <p:nvPr/>
        </p:nvSpPr>
        <p:spPr>
          <a:xfrm>
            <a:off x="5458691" y="5292434"/>
            <a:ext cx="907473" cy="15932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2011</a:t>
            </a:r>
            <a:endParaRPr lang="en-US" sz="1400" dirty="0"/>
          </a:p>
        </p:txBody>
      </p:sp>
      <p:sp>
        <p:nvSpPr>
          <p:cNvPr id="16" name="Rectangle 15"/>
          <p:cNvSpPr/>
          <p:nvPr/>
        </p:nvSpPr>
        <p:spPr>
          <a:xfrm>
            <a:off x="4163999" y="5299362"/>
            <a:ext cx="907473" cy="15932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2010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1170709" y="4609552"/>
            <a:ext cx="907473" cy="4225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LSTM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2376052" y="4609558"/>
            <a:ext cx="907473" cy="4225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LSTM</a:t>
            </a:r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4163290" y="4637266"/>
            <a:ext cx="907473" cy="4225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LSTM</a:t>
            </a:r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5458696" y="4637266"/>
            <a:ext cx="907473" cy="4225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LSTM</a:t>
            </a:r>
            <a:endParaRPr lang="en-US" dirty="0"/>
          </a:p>
        </p:txBody>
      </p:sp>
      <p:sp>
        <p:nvSpPr>
          <p:cNvPr id="21" name="Rounded Rectangle 20"/>
          <p:cNvSpPr/>
          <p:nvPr/>
        </p:nvSpPr>
        <p:spPr>
          <a:xfrm>
            <a:off x="6276108" y="2656068"/>
            <a:ext cx="907473" cy="4225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DNN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538351" y="3721231"/>
            <a:ext cx="727363" cy="1910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image</a:t>
            </a:r>
            <a:endParaRPr lang="en-US" sz="1200" dirty="0"/>
          </a:p>
        </p:txBody>
      </p:sp>
      <p:sp>
        <p:nvSpPr>
          <p:cNvPr id="24" name="Rectangle 23"/>
          <p:cNvSpPr/>
          <p:nvPr/>
        </p:nvSpPr>
        <p:spPr>
          <a:xfrm>
            <a:off x="6279568" y="3721232"/>
            <a:ext cx="910941" cy="1910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Eco-model</a:t>
            </a:r>
            <a:endParaRPr lang="en-US" sz="1200" dirty="0"/>
          </a:p>
        </p:txBody>
      </p:sp>
      <p:sp>
        <p:nvSpPr>
          <p:cNvPr id="26" name="Rectangle 25"/>
          <p:cNvSpPr/>
          <p:nvPr/>
        </p:nvSpPr>
        <p:spPr>
          <a:xfrm>
            <a:off x="7214750" y="3721237"/>
            <a:ext cx="1669472" cy="1910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Categorical </a:t>
            </a:r>
            <a:r>
              <a:rPr lang="en-US" sz="1200" dirty="0" err="1" smtClean="0"/>
              <a:t>embeddings</a:t>
            </a:r>
            <a:endParaRPr lang="en-US" dirty="0"/>
          </a:p>
        </p:txBody>
      </p:sp>
      <p:sp>
        <p:nvSpPr>
          <p:cNvPr id="27" name="Rounded Rectangle 26"/>
          <p:cNvSpPr/>
          <p:nvPr/>
        </p:nvSpPr>
        <p:spPr>
          <a:xfrm>
            <a:off x="3629893" y="2635293"/>
            <a:ext cx="907473" cy="4225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CNN</a:t>
            </a:r>
            <a:endParaRPr lang="en-US" dirty="0"/>
          </a:p>
        </p:txBody>
      </p:sp>
      <p:cxnSp>
        <p:nvCxnSpPr>
          <p:cNvPr id="31" name="Elbow Connector 30"/>
          <p:cNvCxnSpPr>
            <a:endCxn id="13" idx="2"/>
          </p:cNvCxnSpPr>
          <p:nvPr/>
        </p:nvCxnSpPr>
        <p:spPr>
          <a:xfrm rot="16200000" flipH="1">
            <a:off x="398820" y="4226137"/>
            <a:ext cx="1730532" cy="720720"/>
          </a:xfrm>
          <a:prstGeom prst="bentConnector3">
            <a:avLst>
              <a:gd name="adj1" fmla="val 113210"/>
            </a:avLst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0" idx="2"/>
            <a:endCxn id="27" idx="1"/>
          </p:cNvCxnSpPr>
          <p:nvPr/>
        </p:nvCxnSpPr>
        <p:spPr>
          <a:xfrm>
            <a:off x="2961277" y="2842803"/>
            <a:ext cx="668616" cy="3772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27" idx="2"/>
            <a:endCxn id="22" idx="1"/>
          </p:cNvCxnSpPr>
          <p:nvPr/>
        </p:nvCxnSpPr>
        <p:spPr>
          <a:xfrm rot="16200000" flipH="1">
            <a:off x="4431542" y="2709943"/>
            <a:ext cx="758897" cy="145472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4" idx="0"/>
            <a:endCxn id="21" idx="2"/>
          </p:cNvCxnSpPr>
          <p:nvPr/>
        </p:nvCxnSpPr>
        <p:spPr>
          <a:xfrm flipH="1" flipV="1">
            <a:off x="6729845" y="3078631"/>
            <a:ext cx="5194" cy="6426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0" idx="0"/>
            <a:endCxn id="22" idx="2"/>
          </p:cNvCxnSpPr>
          <p:nvPr/>
        </p:nvCxnSpPr>
        <p:spPr>
          <a:xfrm flipH="1" flipV="1">
            <a:off x="5902033" y="3912274"/>
            <a:ext cx="10400" cy="7249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7" idx="3"/>
            <a:endCxn id="18" idx="1"/>
          </p:cNvCxnSpPr>
          <p:nvPr/>
        </p:nvCxnSpPr>
        <p:spPr>
          <a:xfrm>
            <a:off x="2078182" y="4820834"/>
            <a:ext cx="297870" cy="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9" idx="3"/>
            <a:endCxn id="20" idx="1"/>
          </p:cNvCxnSpPr>
          <p:nvPr/>
        </p:nvCxnSpPr>
        <p:spPr>
          <a:xfrm>
            <a:off x="5070763" y="4848548"/>
            <a:ext cx="38793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endCxn id="14" idx="2"/>
          </p:cNvCxnSpPr>
          <p:nvPr/>
        </p:nvCxnSpPr>
        <p:spPr>
          <a:xfrm flipV="1">
            <a:off x="1624445" y="5451763"/>
            <a:ext cx="1205354" cy="228601"/>
          </a:xfrm>
          <a:prstGeom prst="bentConnector2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/>
          <p:nvPr/>
        </p:nvCxnSpPr>
        <p:spPr>
          <a:xfrm flipV="1">
            <a:off x="2829788" y="5472543"/>
            <a:ext cx="1787948" cy="203080"/>
          </a:xfrm>
          <a:prstGeom prst="bentConnector2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/>
          <p:nvPr/>
        </p:nvCxnSpPr>
        <p:spPr>
          <a:xfrm flipV="1">
            <a:off x="4596245" y="5465615"/>
            <a:ext cx="1316183" cy="211283"/>
          </a:xfrm>
          <a:prstGeom prst="bentConnector2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3" idx="0"/>
            <a:endCxn id="17" idx="2"/>
          </p:cNvCxnSpPr>
          <p:nvPr/>
        </p:nvCxnSpPr>
        <p:spPr>
          <a:xfrm flipV="1">
            <a:off x="1624446" y="5032115"/>
            <a:ext cx="0" cy="2603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14" idx="0"/>
            <a:endCxn id="18" idx="2"/>
          </p:cNvCxnSpPr>
          <p:nvPr/>
        </p:nvCxnSpPr>
        <p:spPr>
          <a:xfrm flipH="1" flipV="1">
            <a:off x="2829789" y="5032121"/>
            <a:ext cx="10" cy="2603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6" idx="0"/>
            <a:endCxn id="19" idx="2"/>
          </p:cNvCxnSpPr>
          <p:nvPr/>
        </p:nvCxnSpPr>
        <p:spPr>
          <a:xfrm flipH="1" flipV="1">
            <a:off x="4617027" y="5059829"/>
            <a:ext cx="709" cy="2395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5" idx="0"/>
            <a:endCxn id="20" idx="2"/>
          </p:cNvCxnSpPr>
          <p:nvPr/>
        </p:nvCxnSpPr>
        <p:spPr>
          <a:xfrm flipV="1">
            <a:off x="5912428" y="5059829"/>
            <a:ext cx="5" cy="2326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2933701" y="5639346"/>
            <a:ext cx="2005448" cy="380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Flatten</a:t>
            </a:r>
            <a:endParaRPr lang="en-US" dirty="0"/>
          </a:p>
        </p:txBody>
      </p:sp>
      <p:cxnSp>
        <p:nvCxnSpPr>
          <p:cNvPr id="65" name="Straight Connector 64"/>
          <p:cNvCxnSpPr/>
          <p:nvPr/>
        </p:nvCxnSpPr>
        <p:spPr>
          <a:xfrm>
            <a:off x="3429000" y="4820834"/>
            <a:ext cx="561109" cy="0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Cube 65"/>
          <p:cNvSpPr/>
          <p:nvPr/>
        </p:nvSpPr>
        <p:spPr>
          <a:xfrm>
            <a:off x="4416135" y="1454726"/>
            <a:ext cx="557646" cy="540327"/>
          </a:xfrm>
          <a:prstGeom prst="cub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Cube 66"/>
          <p:cNvSpPr/>
          <p:nvPr/>
        </p:nvSpPr>
        <p:spPr>
          <a:xfrm>
            <a:off x="5358243" y="1433951"/>
            <a:ext cx="557646" cy="540327"/>
          </a:xfrm>
          <a:prstGeom prst="cub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Cube 68"/>
          <p:cNvSpPr/>
          <p:nvPr/>
        </p:nvSpPr>
        <p:spPr>
          <a:xfrm>
            <a:off x="7041573" y="1461660"/>
            <a:ext cx="557646" cy="540327"/>
          </a:xfrm>
          <a:prstGeom prst="cub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Cube 69"/>
          <p:cNvSpPr/>
          <p:nvPr/>
        </p:nvSpPr>
        <p:spPr>
          <a:xfrm>
            <a:off x="7782798" y="1454727"/>
            <a:ext cx="557646" cy="540327"/>
          </a:xfrm>
          <a:prstGeom prst="cub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Arrow Connector 71"/>
          <p:cNvCxnSpPr/>
          <p:nvPr/>
        </p:nvCxnSpPr>
        <p:spPr>
          <a:xfrm flipV="1">
            <a:off x="4606636" y="2223655"/>
            <a:ext cx="3990109" cy="207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6090803" y="1897716"/>
            <a:ext cx="775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cxnSp>
        <p:nvCxnSpPr>
          <p:cNvPr id="75" name="Straight Connector 74"/>
          <p:cNvCxnSpPr/>
          <p:nvPr/>
        </p:nvCxnSpPr>
        <p:spPr>
          <a:xfrm>
            <a:off x="6026727" y="1692085"/>
            <a:ext cx="876993" cy="0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 rot="19122985">
            <a:off x="4715927" y="1609066"/>
            <a:ext cx="886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spectrum</a:t>
            </a:r>
            <a:endParaRPr lang="en-US" sz="1200" dirty="0"/>
          </a:p>
        </p:txBody>
      </p:sp>
      <p:sp>
        <p:nvSpPr>
          <p:cNvPr id="77" name="TextBox 76"/>
          <p:cNvSpPr txBox="1"/>
          <p:nvPr/>
        </p:nvSpPr>
        <p:spPr>
          <a:xfrm rot="16200000">
            <a:off x="4012457" y="1614843"/>
            <a:ext cx="6295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latitude</a:t>
            </a:r>
            <a:endParaRPr lang="en-US" sz="1100" dirty="0"/>
          </a:p>
        </p:txBody>
      </p:sp>
      <p:sp>
        <p:nvSpPr>
          <p:cNvPr id="78" name="TextBox 77"/>
          <p:cNvSpPr txBox="1"/>
          <p:nvPr/>
        </p:nvSpPr>
        <p:spPr>
          <a:xfrm>
            <a:off x="4322624" y="1927653"/>
            <a:ext cx="8416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longitude</a:t>
            </a:r>
            <a:endParaRPr lang="en-US" sz="1200" dirty="0"/>
          </a:p>
        </p:txBody>
      </p:sp>
      <p:cxnSp>
        <p:nvCxnSpPr>
          <p:cNvPr id="82" name="Elbow Connector 81"/>
          <p:cNvCxnSpPr/>
          <p:nvPr/>
        </p:nvCxnSpPr>
        <p:spPr>
          <a:xfrm>
            <a:off x="1863154" y="3392724"/>
            <a:ext cx="3810282" cy="632021"/>
          </a:xfrm>
          <a:prstGeom prst="bentConnector3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2930233" y="3457997"/>
            <a:ext cx="837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Flatten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848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A3075-B438-A046-B8ED-DAC2C54F11BB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907323" y="3212113"/>
            <a:ext cx="2180492" cy="2253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512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334050" y="3611821"/>
            <a:ext cx="727363" cy="1910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accent2"/>
                </a:solidFill>
              </a:rPr>
              <a:t>LandSat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75267" y="3611822"/>
            <a:ext cx="910941" cy="19104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accent2"/>
                </a:solidFill>
              </a:rPr>
              <a:t>MODIS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994819" y="3611827"/>
            <a:ext cx="1669472" cy="19104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Niche Factors</a:t>
            </a:r>
            <a:endParaRPr lang="en-US" dirty="0"/>
          </a:p>
        </p:txBody>
      </p:sp>
      <p:cxnSp>
        <p:nvCxnSpPr>
          <p:cNvPr id="12" name="Straight Arrow Connector 11"/>
          <p:cNvCxnSpPr>
            <a:endCxn id="8" idx="2"/>
          </p:cNvCxnSpPr>
          <p:nvPr/>
        </p:nvCxnSpPr>
        <p:spPr>
          <a:xfrm flipV="1">
            <a:off x="3992207" y="3437491"/>
            <a:ext cx="5362" cy="275609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3389657" y="2829162"/>
            <a:ext cx="1229233" cy="19247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128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3389657" y="2450829"/>
            <a:ext cx="1229234" cy="2253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128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579074" y="2020375"/>
            <a:ext cx="1289538" cy="22578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P(Coverage &gt; 2%)</a:t>
            </a:r>
            <a:endParaRPr lang="en-US" sz="1200" dirty="0"/>
          </a:p>
        </p:txBody>
      </p:sp>
      <p:sp>
        <p:nvSpPr>
          <p:cNvPr id="16" name="Rectangle 15"/>
          <p:cNvSpPr/>
          <p:nvPr/>
        </p:nvSpPr>
        <p:spPr>
          <a:xfrm>
            <a:off x="4017103" y="2016475"/>
            <a:ext cx="1469291" cy="22578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% </a:t>
            </a:r>
            <a:r>
              <a:rPr lang="en-US" sz="1200" dirty="0" err="1" smtClean="0"/>
              <a:t>Cheatgrass</a:t>
            </a:r>
            <a:r>
              <a:rPr lang="en-US" sz="1200" dirty="0" smtClean="0"/>
              <a:t> Cover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2528274" y="1713536"/>
            <a:ext cx="1579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Classification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181589" y="1699999"/>
            <a:ext cx="1579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Regression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297720" y="3165236"/>
            <a:ext cx="6330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Layer 1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2762734" y="2817449"/>
            <a:ext cx="6330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Layer 2</a:t>
            </a:r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2762739" y="2497019"/>
            <a:ext cx="6330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Layer 3</a:t>
            </a:r>
            <a:endParaRPr lang="en-US" sz="1200" dirty="0"/>
          </a:p>
        </p:txBody>
      </p:sp>
      <p:cxnSp>
        <p:nvCxnSpPr>
          <p:cNvPr id="23" name="Straight Arrow Connector 22"/>
          <p:cNvCxnSpPr>
            <a:stCxn id="8" idx="0"/>
            <a:endCxn id="13" idx="2"/>
          </p:cNvCxnSpPr>
          <p:nvPr/>
        </p:nvCxnSpPr>
        <p:spPr>
          <a:xfrm flipV="1">
            <a:off x="3997569" y="3021634"/>
            <a:ext cx="6705" cy="1904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3" idx="0"/>
            <a:endCxn id="14" idx="2"/>
          </p:cNvCxnSpPr>
          <p:nvPr/>
        </p:nvCxnSpPr>
        <p:spPr>
          <a:xfrm flipV="1">
            <a:off x="4004274" y="2676207"/>
            <a:ext cx="0" cy="1529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4" idx="0"/>
            <a:endCxn id="16" idx="2"/>
          </p:cNvCxnSpPr>
          <p:nvPr/>
        </p:nvCxnSpPr>
        <p:spPr>
          <a:xfrm flipV="1">
            <a:off x="4004274" y="2242255"/>
            <a:ext cx="747475" cy="2085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4" idx="0"/>
            <a:endCxn id="15" idx="2"/>
          </p:cNvCxnSpPr>
          <p:nvPr/>
        </p:nvCxnSpPr>
        <p:spPr>
          <a:xfrm flipH="1" flipV="1">
            <a:off x="3223843" y="2246155"/>
            <a:ext cx="780431" cy="2046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353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A3075-B438-A046-B8ED-DAC2C54F11BB}" type="datetime4">
              <a:rPr lang="en-US" smtClean="0"/>
              <a:pPr/>
              <a:t>January 31, 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170709" y="5292436"/>
            <a:ext cx="907473" cy="15932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</a:rPr>
              <a:t>2003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76062" y="5292436"/>
            <a:ext cx="907473" cy="15932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</a:rPr>
              <a:t>2012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170709" y="4609552"/>
            <a:ext cx="907473" cy="42256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accent2"/>
                </a:solidFill>
              </a:rPr>
              <a:t>LandSat</a:t>
            </a:r>
            <a:endParaRPr lang="en-US" sz="1200" dirty="0" smtClean="0">
              <a:solidFill>
                <a:schemeClr val="accent2"/>
              </a:solidFill>
            </a:endParaRPr>
          </a:p>
          <a:p>
            <a:pPr algn="ctr"/>
            <a:r>
              <a:rPr lang="en-US" sz="1200" dirty="0" smtClean="0">
                <a:solidFill>
                  <a:schemeClr val="accent2"/>
                </a:solidFill>
              </a:rPr>
              <a:t>LSTM</a:t>
            </a:r>
            <a:endParaRPr lang="en-US" sz="1200" dirty="0">
              <a:solidFill>
                <a:schemeClr val="accent2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2078182" y="4746594"/>
            <a:ext cx="300003" cy="3905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0"/>
            <a:endCxn id="11" idx="2"/>
          </p:cNvCxnSpPr>
          <p:nvPr/>
        </p:nvCxnSpPr>
        <p:spPr>
          <a:xfrm flipV="1">
            <a:off x="1624446" y="5032115"/>
            <a:ext cx="0" cy="260321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8" idx="0"/>
            <a:endCxn id="28" idx="2"/>
          </p:cNvCxnSpPr>
          <p:nvPr/>
        </p:nvCxnSpPr>
        <p:spPr>
          <a:xfrm flipV="1">
            <a:off x="2829799" y="5028210"/>
            <a:ext cx="2123" cy="264226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2378185" y="4605647"/>
            <a:ext cx="907473" cy="42256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accent2"/>
                </a:solidFill>
              </a:rPr>
              <a:t>LandSat</a:t>
            </a:r>
            <a:endParaRPr lang="en-US" sz="1200" dirty="0" smtClean="0">
              <a:solidFill>
                <a:schemeClr val="accent2"/>
              </a:solidFill>
            </a:endParaRPr>
          </a:p>
          <a:p>
            <a:pPr algn="ctr"/>
            <a:r>
              <a:rPr lang="en-US" sz="1200" dirty="0" smtClean="0">
                <a:solidFill>
                  <a:schemeClr val="accent2"/>
                </a:solidFill>
              </a:rPr>
              <a:t>LSTM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20832" y="5296346"/>
            <a:ext cx="907473" cy="15932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</a:rPr>
              <a:t>2003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26185" y="5296346"/>
            <a:ext cx="907473" cy="159327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</a:rPr>
              <a:t>2012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3620832" y="4613462"/>
            <a:ext cx="907473" cy="422563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accent2"/>
                </a:solidFill>
              </a:rPr>
              <a:t>MODIS</a:t>
            </a:r>
          </a:p>
          <a:p>
            <a:pPr algn="ctr"/>
            <a:r>
              <a:rPr lang="en-US" sz="1200" dirty="0" smtClean="0">
                <a:solidFill>
                  <a:schemeClr val="accent2"/>
                </a:solidFill>
              </a:rPr>
              <a:t>LSTM</a:t>
            </a:r>
            <a:endParaRPr lang="en-US" sz="1200" dirty="0">
              <a:solidFill>
                <a:schemeClr val="accent2"/>
              </a:solidFill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4528305" y="4766134"/>
            <a:ext cx="300003" cy="3905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1" idx="0"/>
            <a:endCxn id="33" idx="2"/>
          </p:cNvCxnSpPr>
          <p:nvPr/>
        </p:nvCxnSpPr>
        <p:spPr>
          <a:xfrm flipV="1">
            <a:off x="4074569" y="5036025"/>
            <a:ext cx="0" cy="260321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32" idx="0"/>
            <a:endCxn id="37" idx="2"/>
          </p:cNvCxnSpPr>
          <p:nvPr/>
        </p:nvCxnSpPr>
        <p:spPr>
          <a:xfrm flipV="1">
            <a:off x="5279922" y="5032120"/>
            <a:ext cx="2123" cy="264226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4828308" y="4609557"/>
            <a:ext cx="907473" cy="422563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accent2"/>
                </a:solidFill>
              </a:rPr>
              <a:t>MODIS</a:t>
            </a:r>
          </a:p>
          <a:p>
            <a:pPr algn="ctr"/>
            <a:r>
              <a:rPr lang="en-US" sz="1200" dirty="0" smtClean="0">
                <a:solidFill>
                  <a:schemeClr val="accent2"/>
                </a:solidFill>
              </a:rPr>
              <a:t>LSTM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2383694" y="3813905"/>
            <a:ext cx="2180492" cy="2253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1024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2858213" y="3430954"/>
            <a:ext cx="1229233" cy="19247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256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3087077" y="3052621"/>
            <a:ext cx="773723" cy="2253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128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031997" y="2622167"/>
            <a:ext cx="1289538" cy="225780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P(Coverage &gt; 2%)</a:t>
            </a:r>
            <a:endParaRPr lang="en-US" sz="1200" dirty="0"/>
          </a:p>
        </p:txBody>
      </p:sp>
      <p:cxnSp>
        <p:nvCxnSpPr>
          <p:cNvPr id="47" name="Straight Arrow Connector 46"/>
          <p:cNvCxnSpPr>
            <a:stCxn id="38" idx="0"/>
            <a:endCxn id="39" idx="2"/>
          </p:cNvCxnSpPr>
          <p:nvPr/>
        </p:nvCxnSpPr>
        <p:spPr>
          <a:xfrm flipH="1" flipV="1">
            <a:off x="3472830" y="3623426"/>
            <a:ext cx="1110" cy="1904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39" idx="0"/>
            <a:endCxn id="40" idx="2"/>
          </p:cNvCxnSpPr>
          <p:nvPr/>
        </p:nvCxnSpPr>
        <p:spPr>
          <a:xfrm flipV="1">
            <a:off x="3472830" y="3277999"/>
            <a:ext cx="1109" cy="1529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0" idx="0"/>
            <a:endCxn id="41" idx="2"/>
          </p:cNvCxnSpPr>
          <p:nvPr/>
        </p:nvCxnSpPr>
        <p:spPr>
          <a:xfrm flipH="1" flipV="1">
            <a:off x="2676766" y="2847947"/>
            <a:ext cx="797173" cy="2046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3906536" y="4203838"/>
            <a:ext cx="955182" cy="20081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 smtClean="0">
                <a:solidFill>
                  <a:schemeClr val="accent2"/>
                </a:solidFill>
              </a:rPr>
              <a:t>Mean Hidden</a:t>
            </a:r>
            <a:endParaRPr lang="en-US" sz="1000" dirty="0">
              <a:solidFill>
                <a:schemeClr val="accent2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61718" y="4203839"/>
            <a:ext cx="871939" cy="211554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accent2"/>
                </a:solidFill>
              </a:rPr>
              <a:t>Final Hidden</a:t>
            </a:r>
            <a:endParaRPr lang="en-US" sz="1000" dirty="0">
              <a:solidFill>
                <a:schemeClr val="accent2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170711" y="4203838"/>
            <a:ext cx="907472" cy="2008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accent2"/>
                </a:solidFill>
              </a:rPr>
              <a:t>Mean Hidden</a:t>
            </a:r>
            <a:endParaRPr lang="en-US" sz="1000" dirty="0">
              <a:solidFill>
                <a:schemeClr val="accent2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076059" y="4203839"/>
            <a:ext cx="905336" cy="2008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accent2"/>
                </a:solidFill>
              </a:rPr>
              <a:t>Final Hidden</a:t>
            </a:r>
            <a:endParaRPr lang="en-US" sz="1000" dirty="0">
              <a:solidFill>
                <a:schemeClr val="accent2"/>
              </a:solidFill>
            </a:endParaRPr>
          </a:p>
        </p:txBody>
      </p:sp>
      <p:cxnSp>
        <p:nvCxnSpPr>
          <p:cNvPr id="56" name="Straight Arrow Connector 55"/>
          <p:cNvCxnSpPr>
            <a:stCxn id="33" idx="0"/>
          </p:cNvCxnSpPr>
          <p:nvPr/>
        </p:nvCxnSpPr>
        <p:spPr>
          <a:xfrm flipH="1" flipV="1">
            <a:off x="4072807" y="4396197"/>
            <a:ext cx="1762" cy="217265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37" idx="0"/>
          </p:cNvCxnSpPr>
          <p:nvPr/>
        </p:nvCxnSpPr>
        <p:spPr>
          <a:xfrm flipH="1" flipV="1">
            <a:off x="5279921" y="4406927"/>
            <a:ext cx="2124" cy="202630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7" idx="0"/>
          </p:cNvCxnSpPr>
          <p:nvPr/>
        </p:nvCxnSpPr>
        <p:spPr>
          <a:xfrm flipH="1" flipV="1">
            <a:off x="4201163" y="4428088"/>
            <a:ext cx="1080882" cy="181469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1" idx="0"/>
          </p:cNvCxnSpPr>
          <p:nvPr/>
        </p:nvCxnSpPr>
        <p:spPr>
          <a:xfrm flipH="1" flipV="1">
            <a:off x="1624445" y="4389020"/>
            <a:ext cx="1" cy="220532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8" idx="0"/>
          </p:cNvCxnSpPr>
          <p:nvPr/>
        </p:nvCxnSpPr>
        <p:spPr>
          <a:xfrm flipH="1" flipV="1">
            <a:off x="2829163" y="4415393"/>
            <a:ext cx="2759" cy="190254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28" idx="0"/>
            <a:endCxn id="53" idx="2"/>
          </p:cNvCxnSpPr>
          <p:nvPr/>
        </p:nvCxnSpPr>
        <p:spPr>
          <a:xfrm flipH="1" flipV="1">
            <a:off x="1624447" y="4404649"/>
            <a:ext cx="1207475" cy="200998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H="1" flipV="1">
            <a:off x="2050827" y="4904705"/>
            <a:ext cx="325235" cy="11127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 flipV="1">
            <a:off x="4508766" y="4908617"/>
            <a:ext cx="329779" cy="7215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H="1" flipV="1">
            <a:off x="3458308" y="4028536"/>
            <a:ext cx="2759" cy="190254"/>
          </a:xfrm>
          <a:prstGeom prst="straightConnector1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Rectangle 102"/>
          <p:cNvSpPr/>
          <p:nvPr/>
        </p:nvSpPr>
        <p:spPr>
          <a:xfrm>
            <a:off x="2981395" y="4204677"/>
            <a:ext cx="917146" cy="203200"/>
          </a:xfrm>
          <a:prstGeom prst="rect">
            <a:avLst/>
          </a:prstGeom>
          <a:solidFill>
            <a:schemeClr val="tx1"/>
          </a:solidFill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 smtClean="0"/>
              <a:t>Niche Factors</a:t>
            </a:r>
            <a:endParaRPr lang="en-US" sz="1000" dirty="0"/>
          </a:p>
        </p:txBody>
      </p:sp>
      <p:sp>
        <p:nvSpPr>
          <p:cNvPr id="105" name="Rectangle 104"/>
          <p:cNvSpPr/>
          <p:nvPr/>
        </p:nvSpPr>
        <p:spPr>
          <a:xfrm>
            <a:off x="3630237" y="2618267"/>
            <a:ext cx="1395053" cy="225780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% </a:t>
            </a:r>
            <a:r>
              <a:rPr lang="en-US" sz="1200" dirty="0" err="1" smtClean="0"/>
              <a:t>Cheatgrass</a:t>
            </a:r>
            <a:r>
              <a:rPr lang="en-US" sz="1200" dirty="0" smtClean="0"/>
              <a:t> Cover</a:t>
            </a:r>
            <a:endParaRPr lang="en-US" sz="1200" dirty="0"/>
          </a:p>
        </p:txBody>
      </p:sp>
      <p:cxnSp>
        <p:nvCxnSpPr>
          <p:cNvPr id="106" name="Straight Arrow Connector 105"/>
          <p:cNvCxnSpPr>
            <a:stCxn id="40" idx="0"/>
            <a:endCxn id="105" idx="2"/>
          </p:cNvCxnSpPr>
          <p:nvPr/>
        </p:nvCxnSpPr>
        <p:spPr>
          <a:xfrm flipV="1">
            <a:off x="3473939" y="2844047"/>
            <a:ext cx="853825" cy="2085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84111"/>
      </p:ext>
    </p:extLst>
  </p:cSld>
  <p:clrMapOvr>
    <a:masterClrMapping/>
  </p:clrMapOvr>
</p:sld>
</file>

<file path=ppt/theme/theme1.xml><?xml version="1.0" encoding="utf-8"?>
<a:theme xmlns:a="http://schemas.openxmlformats.org/drawingml/2006/main" name="PNNL_Powerpoint_Template">
  <a:themeElements>
    <a:clrScheme name="PNNL Brand Theme 2">
      <a:dk1>
        <a:srgbClr val="707276"/>
      </a:dk1>
      <a:lt1>
        <a:srgbClr val="FFFFFF"/>
      </a:lt1>
      <a:dk2>
        <a:srgbClr val="D57500"/>
      </a:dk2>
      <a:lt2>
        <a:srgbClr val="B2B3B5"/>
      </a:lt2>
      <a:accent1>
        <a:srgbClr val="A83C0F"/>
      </a:accent1>
      <a:accent2>
        <a:srgbClr val="242424"/>
      </a:accent2>
      <a:accent3>
        <a:srgbClr val="F1AB00"/>
      </a:accent3>
      <a:accent4>
        <a:srgbClr val="007229"/>
      </a:accent4>
      <a:accent5>
        <a:srgbClr val="C10435"/>
      </a:accent5>
      <a:accent6>
        <a:srgbClr val="007FAC"/>
      </a:accent6>
      <a:hlink>
        <a:srgbClr val="003698"/>
      </a:hlink>
      <a:folHlink>
        <a:srgbClr val="8A075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PNNL Platinum Theme">
  <a:themeElements>
    <a:clrScheme name="PNNL v1">
      <a:dk1>
        <a:srgbClr val="707276"/>
      </a:dk1>
      <a:lt1>
        <a:srgbClr val="FFFFFF"/>
      </a:lt1>
      <a:dk2>
        <a:srgbClr val="D57500"/>
      </a:dk2>
      <a:lt2>
        <a:srgbClr val="B2B3B5"/>
      </a:lt2>
      <a:accent1>
        <a:srgbClr val="A83C0F"/>
      </a:accent1>
      <a:accent2>
        <a:srgbClr val="242424"/>
      </a:accent2>
      <a:accent3>
        <a:srgbClr val="F1AB00"/>
      </a:accent3>
      <a:accent4>
        <a:srgbClr val="007229"/>
      </a:accent4>
      <a:accent5>
        <a:srgbClr val="C10435"/>
      </a:accent5>
      <a:accent6>
        <a:srgbClr val="007FAC"/>
      </a:accent6>
      <a:hlink>
        <a:srgbClr val="003698"/>
      </a:hlink>
      <a:folHlink>
        <a:srgbClr val="8A075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NNL Silver Theme">
  <a:themeElements>
    <a:clrScheme name="PNNL v1">
      <a:dk1>
        <a:srgbClr val="707276"/>
      </a:dk1>
      <a:lt1>
        <a:srgbClr val="FFFFFF"/>
      </a:lt1>
      <a:dk2>
        <a:srgbClr val="D57500"/>
      </a:dk2>
      <a:lt2>
        <a:srgbClr val="B2B3B5"/>
      </a:lt2>
      <a:accent1>
        <a:srgbClr val="A83C0F"/>
      </a:accent1>
      <a:accent2>
        <a:srgbClr val="242424"/>
      </a:accent2>
      <a:accent3>
        <a:srgbClr val="F1AB00"/>
      </a:accent3>
      <a:accent4>
        <a:srgbClr val="007229"/>
      </a:accent4>
      <a:accent5>
        <a:srgbClr val="C10435"/>
      </a:accent5>
      <a:accent6>
        <a:srgbClr val="007FAC"/>
      </a:accent6>
      <a:hlink>
        <a:srgbClr val="003698"/>
      </a:hlink>
      <a:folHlink>
        <a:srgbClr val="8A075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PNNL White Theme">
  <a:themeElements>
    <a:clrScheme name="PNNL v1">
      <a:dk1>
        <a:srgbClr val="707276"/>
      </a:dk1>
      <a:lt1>
        <a:srgbClr val="FFFFFF"/>
      </a:lt1>
      <a:dk2>
        <a:srgbClr val="D57500"/>
      </a:dk2>
      <a:lt2>
        <a:srgbClr val="B2B3B5"/>
      </a:lt2>
      <a:accent1>
        <a:srgbClr val="A83C0F"/>
      </a:accent1>
      <a:accent2>
        <a:srgbClr val="242424"/>
      </a:accent2>
      <a:accent3>
        <a:srgbClr val="F1AB00"/>
      </a:accent3>
      <a:accent4>
        <a:srgbClr val="007229"/>
      </a:accent4>
      <a:accent5>
        <a:srgbClr val="C10435"/>
      </a:accent5>
      <a:accent6>
        <a:srgbClr val="007FAC"/>
      </a:accent6>
      <a:hlink>
        <a:srgbClr val="003698"/>
      </a:hlink>
      <a:folHlink>
        <a:srgbClr val="8A075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Unknown Document Type" ma:contentTypeID="0x010104" ma:contentTypeVersion="0" ma:contentTypeDescription="" ma:contentTypeScope="" ma:versionID="05d83ceaa0bbd2e3bc716e6e66bd857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3d69fe45253d5ff147bb69036b756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A9F2011-32CF-4C7C-8065-4905615DDB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92EF5D1-8BDA-4F5A-B542-E68EB322F5BE}">
  <ds:schemaRefs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C9877FF-A48D-4A25-8738-442FD07AD4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PNNL_Powerpoint_Template.potx</Template>
  <TotalTime>4872</TotalTime>
  <Words>347</Words>
  <Application>Microsoft Office PowerPoint</Application>
  <PresentationFormat>On-screen Show (4:3)</PresentationFormat>
  <Paragraphs>98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PNNL_Powerpoint_Template</vt:lpstr>
      <vt:lpstr>PNNL Platinum Theme</vt:lpstr>
      <vt:lpstr>PNNL Silver Theme</vt:lpstr>
      <vt:lpstr>PNNL White Theme</vt:lpstr>
      <vt:lpstr>A Fiery Future: Tracking the Grass-Fire Cycle from Space Kyle Larson, Aaron Tuor</vt:lpstr>
      <vt:lpstr>RNN and CNN Models</vt:lpstr>
      <vt:lpstr>PowerPoint Presentation</vt:lpstr>
      <vt:lpstr>PowerPoint Presentation</vt:lpstr>
    </vt:vector>
  </TitlesOfParts>
  <Company>Pacific Northwest National Laboratory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Christopher DeGraaf</dc:creator>
  <cp:lastModifiedBy>Tuor, Aaron R</cp:lastModifiedBy>
  <cp:revision>105</cp:revision>
  <dcterms:created xsi:type="dcterms:W3CDTF">2011-07-01T00:09:34Z</dcterms:created>
  <dcterms:modified xsi:type="dcterms:W3CDTF">2018-02-01T16:07:57Z</dcterms:modified>
</cp:coreProperties>
</file>

<file path=docProps/thumbnail.jpeg>
</file>